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Heading Title" id="{C21007F3-C850-6C4C-BBE9-8621B8588966}">
          <p14:sldIdLst>
            <p14:sldId id="256"/>
          </p14:sldIdLst>
        </p14:section>
        <p14:section name="Sub Heading" id="{3630AC2E-A1B8-4C42-986D-7DE7F7B2C189}">
          <p14:sldIdLst>
            <p14:sldId id="257"/>
            <p14:sldId id="258"/>
            <p14:sldId id="261"/>
          </p14:sldIdLst>
        </p14:section>
        <p14:section name="Colour Slides" id="{D3DB104D-4461-2241-B4CD-B638F651E8EE}">
          <p14:sldIdLst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673C"/>
    <a:srgbClr val="AD9F80"/>
    <a:srgbClr val="C15136"/>
    <a:srgbClr val="7A983E"/>
    <a:srgbClr val="534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84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>
                <a:solidFill>
                  <a:srgbClr val="534C3F"/>
                </a:solidFill>
              </a:defRPr>
            </a:pPr>
            <a:r>
              <a:rPr lang="en-US" dirty="0">
                <a:solidFill>
                  <a:srgbClr val="534C3F"/>
                </a:solidFill>
                <a:latin typeface="Arial"/>
                <a:cs typeface="Arial"/>
              </a:rPr>
              <a:t>Chart Title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A</c:v>
                </c:pt>
              </c:strCache>
            </c:strRef>
          </c:tx>
          <c:spPr>
            <a:solidFill>
              <a:srgbClr val="C15136"/>
            </a:solidFill>
            <a:ln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52-431C-9028-CC79A2524D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B</c:v>
                </c:pt>
              </c:strCache>
            </c:strRef>
          </c:tx>
          <c:spPr>
            <a:solidFill>
              <a:srgbClr val="7A983E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52-431C-9028-CC79A2524D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 C</c:v>
                </c:pt>
              </c:strCache>
            </c:strRef>
          </c:tx>
          <c:spPr>
            <a:solidFill>
              <a:srgbClr val="AD9F80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52-431C-9028-CC79A2524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664680"/>
        <c:axId val="2139524088"/>
      </c:barChart>
      <c:catAx>
        <c:axId val="213366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0">
            <a:solidFill>
              <a:srgbClr val="C15136"/>
            </a:solidFill>
          </a:ln>
        </c:spPr>
        <c:txPr>
          <a:bodyPr/>
          <a:lstStyle/>
          <a:p>
            <a:pPr>
              <a:defRPr>
                <a:solidFill>
                  <a:srgbClr val="534C3F"/>
                </a:solidFill>
              </a:defRPr>
            </a:pPr>
            <a:endParaRPr lang="en-US"/>
          </a:p>
        </c:txPr>
        <c:crossAx val="2139524088"/>
        <c:crosses val="autoZero"/>
        <c:auto val="1"/>
        <c:lblAlgn val="ctr"/>
        <c:lblOffset val="100"/>
        <c:noMultiLvlLbl val="0"/>
      </c:catAx>
      <c:valAx>
        <c:axId val="2139524088"/>
        <c:scaling>
          <c:orientation val="minMax"/>
        </c:scaling>
        <c:delete val="0"/>
        <c:axPos val="l"/>
        <c:majorGridlines>
          <c:spPr>
            <a:ln>
              <a:solidFill>
                <a:srgbClr val="AD9F80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solidFill>
              <a:srgbClr val="C15136"/>
            </a:solidFill>
          </a:ln>
        </c:spPr>
        <c:txPr>
          <a:bodyPr/>
          <a:lstStyle/>
          <a:p>
            <a:pPr>
              <a:defRPr>
                <a:solidFill>
                  <a:srgbClr val="534C3F"/>
                </a:solidFill>
              </a:defRPr>
            </a:pPr>
            <a:endParaRPr lang="en-US"/>
          </a:p>
        </c:txPr>
        <c:crossAx val="21336646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534C3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F8F10-D628-EF41-BC13-17266753C1A6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8D500-B4EA-DB4A-925B-FDFC88BF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0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7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1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7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2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3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6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9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7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7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6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898232"/>
            <a:ext cx="6400800" cy="868807"/>
          </a:xfrm>
        </p:spPr>
        <p:txBody>
          <a:bodyPr anchor="ctr" anchorCtr="0">
            <a:normAutofit/>
          </a:bodyPr>
          <a:lstStyle/>
          <a:p>
            <a:r>
              <a:rPr lang="en-GB" sz="4800" baseline="30000" dirty="0">
                <a:solidFill>
                  <a:schemeClr val="accent3"/>
                </a:solidFill>
                <a:latin typeface="Arial"/>
                <a:cs typeface="Arial"/>
              </a:rPr>
              <a:t>Header Typeface Arial Regular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05990" y="4822130"/>
            <a:ext cx="6193407" cy="8688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aseline="30000" dirty="0">
                <a:solidFill>
                  <a:srgbClr val="DD673C"/>
                </a:solidFill>
                <a:latin typeface="Arial"/>
                <a:cs typeface="Arial"/>
              </a:rPr>
              <a:t>Subhead Typeface Arial Regular 24pt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95417-A480-DD46-B443-417427059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025" y="712800"/>
            <a:ext cx="1876747" cy="1884889"/>
          </a:xfrm>
          <a:prstGeom prst="rect">
            <a:avLst/>
          </a:prstGeom>
        </p:spPr>
      </p:pic>
      <p:pic>
        <p:nvPicPr>
          <p:cNvPr id="7" name="Picture 6" descr="Arrow&#10;&#10;Description automatically generated">
            <a:extLst>
              <a:ext uri="{FF2B5EF4-FFF2-40B4-BE49-F238E27FC236}">
                <a16:creationId xmlns:a16="http://schemas.microsoft.com/office/drawing/2014/main" id="{1EE536FC-E245-4D4E-BE3E-2D517CAC7A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16" r="30071"/>
          <a:stretch/>
        </p:blipFill>
        <p:spPr>
          <a:xfrm>
            <a:off x="6958185" y="-25399"/>
            <a:ext cx="2198514" cy="2082800"/>
          </a:xfrm>
          <a:prstGeom prst="rect">
            <a:avLst/>
          </a:prstGeom>
        </p:spPr>
      </p:pic>
      <p:pic>
        <p:nvPicPr>
          <p:cNvPr id="9" name="Picture 8" descr="Arrow&#10;&#10;Description automatically generated">
            <a:extLst>
              <a:ext uri="{FF2B5EF4-FFF2-40B4-BE49-F238E27FC236}">
                <a16:creationId xmlns:a16="http://schemas.microsoft.com/office/drawing/2014/main" id="{81F97E00-110B-4C48-A869-20F16EF66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116" r="30071"/>
          <a:stretch/>
        </p:blipFill>
        <p:spPr>
          <a:xfrm rot="10800000">
            <a:off x="0" y="4767039"/>
            <a:ext cx="2207129" cy="20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2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72917" y="563344"/>
            <a:ext cx="7998166" cy="4414181"/>
          </a:xfrm>
        </p:spPr>
        <p:txBody>
          <a:bodyPr anchor="ctr" anchorCtr="0"/>
          <a:lstStyle/>
          <a:p>
            <a:pPr marL="0" indent="0">
              <a:lnSpc>
                <a:spcPct val="120000"/>
              </a:lnSpc>
              <a:buNone/>
            </a:pPr>
            <a:r>
              <a:rPr lang="en-GB" sz="3600" b="1" baseline="30000" dirty="0">
                <a:solidFill>
                  <a:srgbClr val="534C3F"/>
                </a:solidFill>
                <a:latin typeface="Arial"/>
                <a:cs typeface="Arial"/>
              </a:rPr>
              <a:t>Typeface Arial Bold 36pt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11876" y="6162076"/>
            <a:ext cx="920248" cy="365125"/>
          </a:xfrm>
        </p:spPr>
        <p:txBody>
          <a:bodyPr/>
          <a:lstStyle/>
          <a:p>
            <a:pPr algn="ctr"/>
            <a:fld id="{3A0854A5-13D2-3040-A9E4-6DEC21601E54}" type="slidenum">
              <a:rPr lang="en-US" smtClean="0">
                <a:solidFill>
                  <a:srgbClr val="534C3F"/>
                </a:solidFill>
              </a:rPr>
              <a:pPr algn="ctr"/>
              <a:t>2</a:t>
            </a:fld>
            <a:endParaRPr lang="en-US" dirty="0">
              <a:solidFill>
                <a:srgbClr val="534C3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CB37B-7B86-CF49-BC87-A159097A3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683" y="5296721"/>
            <a:ext cx="1089824" cy="1094552"/>
          </a:xfrm>
          <a:prstGeom prst="rect">
            <a:avLst/>
          </a:prstGeom>
        </p:spPr>
      </p:pic>
      <p:pic>
        <p:nvPicPr>
          <p:cNvPr id="4" name="Picture 3" descr="Arrow&#10;&#10;Description automatically generated">
            <a:extLst>
              <a:ext uri="{FF2B5EF4-FFF2-40B4-BE49-F238E27FC236}">
                <a16:creationId xmlns:a16="http://schemas.microsoft.com/office/drawing/2014/main" id="{5CAFF020-47D5-954A-9089-BC4D1FF3A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89" r="21406"/>
          <a:stretch/>
        </p:blipFill>
        <p:spPr>
          <a:xfrm>
            <a:off x="6868453" y="-24064"/>
            <a:ext cx="2287579" cy="1876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67D168-E5C3-B14C-8570-B73B287763B9}"/>
              </a:ext>
            </a:extLst>
          </p:cNvPr>
          <p:cNvSpPr txBox="1"/>
          <p:nvPr/>
        </p:nvSpPr>
        <p:spPr>
          <a:xfrm>
            <a:off x="572917" y="6192224"/>
            <a:ext cx="3830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3"/>
                </a:solidFill>
              </a:rPr>
              <a:t>Government Employees Pension Fund</a:t>
            </a:r>
          </a:p>
        </p:txBody>
      </p:sp>
    </p:spTree>
    <p:extLst>
      <p:ext uri="{BB962C8B-B14F-4D97-AF65-F5344CB8AC3E}">
        <p14:creationId xmlns:p14="http://schemas.microsoft.com/office/powerpoint/2010/main" val="109228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2917" y="563344"/>
            <a:ext cx="7998166" cy="4414181"/>
          </a:xfrm>
        </p:spPr>
        <p:txBody>
          <a:bodyPr anchor="ctr" anchorCtr="0"/>
          <a:lstStyle/>
          <a:p>
            <a:pPr marL="0" indent="0">
              <a:lnSpc>
                <a:spcPct val="120000"/>
              </a:lnSpc>
              <a:buNone/>
            </a:pPr>
            <a:r>
              <a:rPr lang="en-GB" sz="3600" b="1" baseline="30000" dirty="0">
                <a:solidFill>
                  <a:srgbClr val="534C3F"/>
                </a:solidFill>
                <a:latin typeface="Arial"/>
                <a:cs typeface="Arial"/>
              </a:rPr>
              <a:t>Typeface Arial Bold 36pt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11876" y="6162076"/>
            <a:ext cx="920248" cy="365125"/>
          </a:xfrm>
        </p:spPr>
        <p:txBody>
          <a:bodyPr/>
          <a:lstStyle/>
          <a:p>
            <a:pPr algn="ctr"/>
            <a:fld id="{3A0854A5-13D2-3040-A9E4-6DEC21601E54}" type="slidenum">
              <a:rPr lang="en-US" smtClean="0">
                <a:solidFill>
                  <a:srgbClr val="534C3F"/>
                </a:solidFill>
              </a:rPr>
              <a:pPr algn="ctr"/>
              <a:t>3</a:t>
            </a:fld>
            <a:endParaRPr lang="en-US" dirty="0">
              <a:solidFill>
                <a:srgbClr val="534C3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56655-06A8-F74D-9F47-B49E94620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607" y="5896303"/>
            <a:ext cx="713111" cy="716205"/>
          </a:xfrm>
          <a:prstGeom prst="rect">
            <a:avLst/>
          </a:prstGeom>
        </p:spPr>
      </p:pic>
      <p:pic>
        <p:nvPicPr>
          <p:cNvPr id="7" name="Picture 6" descr="Arrow&#10;&#10;Description automatically generated">
            <a:extLst>
              <a:ext uri="{FF2B5EF4-FFF2-40B4-BE49-F238E27FC236}">
                <a16:creationId xmlns:a16="http://schemas.microsoft.com/office/drawing/2014/main" id="{AD2F946F-70D8-704A-B927-EC0AB09A4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49" r="26316"/>
          <a:stretch/>
        </p:blipFill>
        <p:spPr>
          <a:xfrm>
            <a:off x="6818049" y="1"/>
            <a:ext cx="2325950" cy="20446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FE4D83-0688-474A-ACCA-9FEC528AB10A}"/>
              </a:ext>
            </a:extLst>
          </p:cNvPr>
          <p:cNvSpPr txBox="1"/>
          <p:nvPr/>
        </p:nvSpPr>
        <p:spPr>
          <a:xfrm>
            <a:off x="572917" y="6192224"/>
            <a:ext cx="3830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3"/>
                </a:solidFill>
              </a:rPr>
              <a:t>Government Employees Pension Fund</a:t>
            </a:r>
          </a:p>
        </p:txBody>
      </p:sp>
    </p:spTree>
    <p:extLst>
      <p:ext uri="{BB962C8B-B14F-4D97-AF65-F5344CB8AC3E}">
        <p14:creationId xmlns:p14="http://schemas.microsoft.com/office/powerpoint/2010/main" val="208564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11876" y="6162076"/>
            <a:ext cx="920248" cy="365125"/>
          </a:xfrm>
        </p:spPr>
        <p:txBody>
          <a:bodyPr/>
          <a:lstStyle/>
          <a:p>
            <a:pPr algn="ctr"/>
            <a:fld id="{3A0854A5-13D2-3040-A9E4-6DEC21601E54}" type="slidenum">
              <a:rPr lang="en-US" smtClean="0">
                <a:solidFill>
                  <a:srgbClr val="534C3F"/>
                </a:solidFill>
              </a:rPr>
              <a:pPr algn="ctr"/>
              <a:t>4</a:t>
            </a:fld>
            <a:endParaRPr lang="en-US" dirty="0">
              <a:solidFill>
                <a:srgbClr val="534C3F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1003345"/>
              </p:ext>
            </p:extLst>
          </p:nvPr>
        </p:nvGraphicFramePr>
        <p:xfrm>
          <a:off x="660922" y="1041400"/>
          <a:ext cx="7174978" cy="435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3430475-9080-AD40-80DE-951C2D189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258" y="5895343"/>
            <a:ext cx="724361" cy="7275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796DF4-012D-904D-9968-D84BD22D7C80}"/>
              </a:ext>
            </a:extLst>
          </p:cNvPr>
          <p:cNvSpPr txBox="1"/>
          <p:nvPr/>
        </p:nvSpPr>
        <p:spPr>
          <a:xfrm>
            <a:off x="572917" y="6192224"/>
            <a:ext cx="3830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3"/>
                </a:solidFill>
              </a:rPr>
              <a:t>Government Employees Pension Fund</a:t>
            </a:r>
          </a:p>
        </p:txBody>
      </p:sp>
      <p:pic>
        <p:nvPicPr>
          <p:cNvPr id="8" name="Picture 7" descr="Arrow&#10;&#10;Description automatically generated">
            <a:extLst>
              <a:ext uri="{FF2B5EF4-FFF2-40B4-BE49-F238E27FC236}">
                <a16:creationId xmlns:a16="http://schemas.microsoft.com/office/drawing/2014/main" id="{117878DD-F973-AB4F-92D7-775A3C4029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849" r="26316"/>
          <a:stretch/>
        </p:blipFill>
        <p:spPr>
          <a:xfrm>
            <a:off x="6829002" y="-38099"/>
            <a:ext cx="2340397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1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E35962-FD44-F944-846C-96003D2CF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23" r="85918" b="70727"/>
          <a:stretch/>
        </p:blipFill>
        <p:spPr>
          <a:xfrm>
            <a:off x="0" y="-403058"/>
            <a:ext cx="9156031" cy="7664116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11876" y="6162076"/>
            <a:ext cx="920248" cy="365125"/>
          </a:xfrm>
        </p:spPr>
        <p:txBody>
          <a:bodyPr/>
          <a:lstStyle/>
          <a:p>
            <a:pPr algn="ctr"/>
            <a:fld id="{3A0854A5-13D2-3040-A9E4-6DEC21601E54}" type="slidenum">
              <a:rPr lang="en-US" smtClean="0">
                <a:solidFill>
                  <a:srgbClr val="FFFFFF"/>
                </a:solidFill>
              </a:rPr>
              <a:pPr algn="ctr"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72917" y="1687719"/>
            <a:ext cx="8087684" cy="28453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800" baseline="30000" dirty="0">
                <a:solidFill>
                  <a:schemeClr val="bg1"/>
                </a:solidFill>
                <a:latin typeface="Arial"/>
                <a:cs typeface="Arial"/>
              </a:rPr>
              <a:t>Header Typeface Arial Regular 48pt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82DFC-2D68-FB4D-A371-53706241C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539" y="5899222"/>
            <a:ext cx="728004" cy="732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070106-1822-AE4E-9153-E8A710053D26}"/>
              </a:ext>
            </a:extLst>
          </p:cNvPr>
          <p:cNvSpPr txBox="1"/>
          <p:nvPr/>
        </p:nvSpPr>
        <p:spPr>
          <a:xfrm>
            <a:off x="572917" y="6192224"/>
            <a:ext cx="3830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Government Employees Pension Fund</a:t>
            </a:r>
          </a:p>
        </p:txBody>
      </p:sp>
      <p:pic>
        <p:nvPicPr>
          <p:cNvPr id="11" name="Picture 10" descr="Arrow&#10;&#10;Description automatically generated">
            <a:extLst>
              <a:ext uri="{FF2B5EF4-FFF2-40B4-BE49-F238E27FC236}">
                <a16:creationId xmlns:a16="http://schemas.microsoft.com/office/drawing/2014/main" id="{A0BFD4C8-467B-CF4F-AF3E-2D64FD2298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849" r="26316"/>
          <a:stretch/>
        </p:blipFill>
        <p:spPr>
          <a:xfrm>
            <a:off x="6946232" y="-340998"/>
            <a:ext cx="2209800" cy="19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2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BBAB32-A2A1-CF4B-BE89-FAD8EFFF4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187" b="80246"/>
          <a:stretch/>
        </p:blipFill>
        <p:spPr>
          <a:xfrm>
            <a:off x="0" y="-100377"/>
            <a:ext cx="9232900" cy="69583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11876" y="6162076"/>
            <a:ext cx="920248" cy="365125"/>
          </a:xfrm>
        </p:spPr>
        <p:txBody>
          <a:bodyPr/>
          <a:lstStyle/>
          <a:p>
            <a:pPr algn="ctr"/>
            <a:fld id="{3A0854A5-13D2-3040-A9E4-6DEC21601E54}" type="slidenum">
              <a:rPr lang="en-US" smtClean="0">
                <a:solidFill>
                  <a:srgbClr val="FFFFFF"/>
                </a:solidFill>
              </a:rPr>
              <a:pPr algn="ctr"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2917" y="563344"/>
            <a:ext cx="7998166" cy="4414181"/>
          </a:xfrm>
        </p:spPr>
        <p:txBody>
          <a:bodyPr anchor="ctr" anchorCtr="0"/>
          <a:lstStyle/>
          <a:p>
            <a:pPr marL="0" indent="0">
              <a:lnSpc>
                <a:spcPct val="120000"/>
              </a:lnSpc>
              <a:buNone/>
            </a:pPr>
            <a:r>
              <a:rPr lang="en-GB" sz="3600" b="1" baseline="30000" dirty="0">
                <a:solidFill>
                  <a:schemeClr val="bg1"/>
                </a:solidFill>
                <a:latin typeface="Arial"/>
                <a:cs typeface="Arial"/>
              </a:rPr>
              <a:t>Typeface Arial Bold 36pt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chemeClr val="bg1"/>
                </a:solidFill>
                <a:latin typeface="Arial"/>
                <a:cs typeface="Arial"/>
              </a:rPr>
              <a:t>Typeface Arial Regular 32pt 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chemeClr val="bg1"/>
                </a:solidFill>
                <a:latin typeface="Arial"/>
                <a:cs typeface="Arial"/>
              </a:rPr>
              <a:t>Typeface Arial Regular 32pt 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chemeClr val="bg1"/>
                </a:solidFill>
                <a:latin typeface="Arial"/>
                <a:cs typeface="Arial"/>
              </a:rPr>
              <a:t>Typeface Arial Regular 32pt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chemeClr val="bg1"/>
                </a:solidFill>
                <a:latin typeface="Arial"/>
                <a:cs typeface="Arial"/>
              </a:rPr>
              <a:t>Typeface Arial Regular 32pt 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chemeClr val="bg1"/>
                </a:solidFill>
                <a:latin typeface="Arial"/>
                <a:cs typeface="Arial"/>
              </a:rPr>
              <a:t>Typeface Arial Regular 32pt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chemeClr val="bg1"/>
                </a:solidFill>
                <a:latin typeface="Arial"/>
                <a:cs typeface="Arial"/>
              </a:rPr>
              <a:t>Typeface Arial Regular 32pt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AA4490-CA96-E24B-85CA-4C46B2EB1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631" y="5907768"/>
            <a:ext cx="728004" cy="732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10CA3E-B447-CF4D-B483-094D09F2085F}"/>
              </a:ext>
            </a:extLst>
          </p:cNvPr>
          <p:cNvSpPr txBox="1"/>
          <p:nvPr/>
        </p:nvSpPr>
        <p:spPr>
          <a:xfrm>
            <a:off x="572917" y="6192224"/>
            <a:ext cx="3830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Government Employees Pension Fund</a:t>
            </a:r>
          </a:p>
        </p:txBody>
      </p:sp>
      <p:pic>
        <p:nvPicPr>
          <p:cNvPr id="10" name="Picture 9" descr="Arrow&#10;&#10;Description automatically generated">
            <a:extLst>
              <a:ext uri="{FF2B5EF4-FFF2-40B4-BE49-F238E27FC236}">
                <a16:creationId xmlns:a16="http://schemas.microsoft.com/office/drawing/2014/main" id="{D4E44CD3-9E42-C341-8017-85D08E0D79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849" r="26316"/>
          <a:stretch/>
        </p:blipFill>
        <p:spPr>
          <a:xfrm>
            <a:off x="7023100" y="-100377"/>
            <a:ext cx="2209800" cy="194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65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125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 Private</dc:creator>
  <cp:lastModifiedBy>Sonke Dandala</cp:lastModifiedBy>
  <cp:revision>27</cp:revision>
  <dcterms:created xsi:type="dcterms:W3CDTF">2015-04-20T14:23:38Z</dcterms:created>
  <dcterms:modified xsi:type="dcterms:W3CDTF">2022-07-13T14:30:54Z</dcterms:modified>
</cp:coreProperties>
</file>